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3" r:id="rId3"/>
    <p:sldId id="294" r:id="rId4"/>
    <p:sldId id="295" r:id="rId5"/>
    <p:sldId id="296" r:id="rId6"/>
    <p:sldId id="313" r:id="rId7"/>
    <p:sldId id="297" r:id="rId8"/>
    <p:sldId id="298" r:id="rId9"/>
    <p:sldId id="299" r:id="rId10"/>
    <p:sldId id="335" r:id="rId11"/>
    <p:sldId id="300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01" r:id="rId20"/>
    <p:sldId id="302" r:id="rId21"/>
    <p:sldId id="303" r:id="rId22"/>
    <p:sldId id="336" r:id="rId23"/>
    <p:sldId id="337" r:id="rId24"/>
    <p:sldId id="338" r:id="rId25"/>
    <p:sldId id="339" r:id="rId26"/>
    <p:sldId id="277" r:id="rId27"/>
    <p:sldId id="291" r:id="rId28"/>
    <p:sldId id="311" r:id="rId29"/>
    <p:sldId id="329" r:id="rId30"/>
    <p:sldId id="330" r:id="rId31"/>
    <p:sldId id="331" r:id="rId32"/>
    <p:sldId id="305" r:id="rId33"/>
    <p:sldId id="304" r:id="rId34"/>
    <p:sldId id="306" r:id="rId35"/>
    <p:sldId id="340" r:id="rId36"/>
    <p:sldId id="333" r:id="rId37"/>
    <p:sldId id="33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03" autoAdjust="0"/>
    <p:restoredTop sz="94660"/>
  </p:normalViewPr>
  <p:slideViewPr>
    <p:cSldViewPr>
      <p:cViewPr>
        <p:scale>
          <a:sx n="75" d="100"/>
          <a:sy n="75" d="100"/>
        </p:scale>
        <p:origin x="-150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DB0AD-E298-4AF3-ACF0-4B98DEEFBFBA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A1F2A-825A-459E-B04B-687BA552BC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1F2A-825A-459E-B04B-687BA552BC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9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9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8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7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34261-1D87-4D99-962B-7102D4EBC366}" type="datetimeFigureOut">
              <a:rPr lang="en-US" smtClean="0"/>
              <a:pPr/>
              <a:t>16-Mar-15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9C073-4467-4475-B939-F1413EE0C7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NTM: ABRASIVE WATER JET MACHINING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G. </a:t>
            </a:r>
            <a:r>
              <a:rPr lang="en-US" dirty="0" err="1" smtClean="0"/>
              <a:t>Takyi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Electro-thermal</a:t>
            </a:r>
          </a:p>
          <a:p>
            <a:pPr lvl="1"/>
            <a:r>
              <a:rPr lang="en-US" dirty="0" smtClean="0"/>
              <a:t>EDM</a:t>
            </a:r>
          </a:p>
          <a:p>
            <a:pPr lvl="1"/>
            <a:r>
              <a:rPr lang="en-US" dirty="0" smtClean="0"/>
              <a:t>EBM</a:t>
            </a:r>
          </a:p>
          <a:p>
            <a:pPr lvl="1"/>
            <a:r>
              <a:rPr lang="en-US" dirty="0" smtClean="0"/>
              <a:t>LJM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5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/>
              <a:t>WHY THE NEED FOR NTM PROCESSES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Exotic Materials: innovative design and requirement, tighter tolerances and micromachining, economy</a:t>
            </a:r>
          </a:p>
          <a:p>
            <a:r>
              <a:rPr lang="en-US" sz="3200" dirty="0" smtClean="0"/>
              <a:t>Intricate shaped blind hole- e.g. square hole of 15mm x 15mm with a depth of 30mm</a:t>
            </a:r>
          </a:p>
          <a:p>
            <a:r>
              <a:rPr lang="en-US" sz="3200" dirty="0" smtClean="0"/>
              <a:t>Difficult to machine material- </a:t>
            </a:r>
            <a:r>
              <a:rPr lang="en-US" sz="3200" dirty="0" err="1" smtClean="0"/>
              <a:t>e.g</a:t>
            </a:r>
            <a:r>
              <a:rPr lang="en-US" sz="3200" dirty="0" smtClean="0"/>
              <a:t>  same example as above in </a:t>
            </a:r>
            <a:r>
              <a:rPr lang="en-US" sz="3200" dirty="0" err="1" smtClean="0"/>
              <a:t>inconel</a:t>
            </a:r>
            <a:r>
              <a:rPr lang="en-US" sz="3200" dirty="0" smtClean="0"/>
              <a:t>, Ti-alloys or carbons</a:t>
            </a:r>
          </a:p>
          <a:p>
            <a:r>
              <a:rPr lang="en-US" sz="3200" dirty="0" smtClean="0"/>
              <a:t>Low Stress Grinding- Electrochemical Grinding is preferred as compared to conventional grinding</a:t>
            </a:r>
          </a:p>
          <a:p>
            <a:r>
              <a:rPr lang="en-US" sz="3200" dirty="0" smtClean="0"/>
              <a:t>Deep hole with small hole diameter- e.g. </a:t>
            </a:r>
            <a:r>
              <a:rPr lang="el-GR" sz="3200" dirty="0" smtClean="0"/>
              <a:t>Φ</a:t>
            </a:r>
            <a:r>
              <a:rPr lang="en-US" sz="3200" dirty="0" smtClean="0"/>
              <a:t> 1.5 mm hole with </a:t>
            </a:r>
            <a:r>
              <a:rPr lang="en-US" sz="3200" dirty="0" err="1" smtClean="0"/>
              <a:t>Vd</a:t>
            </a:r>
            <a:r>
              <a:rPr lang="en-US" sz="3200" dirty="0" smtClean="0"/>
              <a:t>=20</a:t>
            </a:r>
          </a:p>
          <a:p>
            <a:r>
              <a:rPr lang="en-US" sz="3500" dirty="0" smtClean="0"/>
              <a:t>Machining of composites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14898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7" t="26939" r="44276" b="23395"/>
          <a:stretch/>
        </p:blipFill>
        <p:spPr bwMode="auto">
          <a:xfrm>
            <a:off x="685800" y="1739900"/>
            <a:ext cx="6705599" cy="507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17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29037" r="43413" b="25077"/>
          <a:stretch/>
        </p:blipFill>
        <p:spPr bwMode="auto">
          <a:xfrm>
            <a:off x="1257300" y="1879600"/>
            <a:ext cx="6934200" cy="482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76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t="26377" r="42255" b="25920"/>
          <a:stretch/>
        </p:blipFill>
        <p:spPr bwMode="auto">
          <a:xfrm>
            <a:off x="609600" y="1600199"/>
            <a:ext cx="7543800" cy="49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0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t="29385" r="46667" b="24518"/>
          <a:stretch/>
        </p:blipFill>
        <p:spPr bwMode="auto">
          <a:xfrm>
            <a:off x="990600" y="1955800"/>
            <a:ext cx="7772400" cy="47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7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28432" r="47756" b="26480"/>
          <a:stretch/>
        </p:blipFill>
        <p:spPr bwMode="auto">
          <a:xfrm>
            <a:off x="1003300" y="1765300"/>
            <a:ext cx="7289800" cy="498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1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6938" r="40066" b="27605"/>
          <a:stretch/>
        </p:blipFill>
        <p:spPr bwMode="auto">
          <a:xfrm>
            <a:off x="533400" y="1676400"/>
            <a:ext cx="7543800" cy="459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26657" r="43431" b="27885"/>
          <a:stretch/>
        </p:blipFill>
        <p:spPr bwMode="auto">
          <a:xfrm>
            <a:off x="533400" y="1600199"/>
            <a:ext cx="7848600" cy="51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8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PROCESS VARIABLES</a:t>
            </a:r>
            <a:endParaRPr lang="en-US" sz="40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" y="762000"/>
                <a:ext cx="9067800" cy="6096000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Abrasive</a:t>
                </a:r>
              </a:p>
              <a:p>
                <a:pPr lvl="1"/>
                <a:r>
                  <a:rPr lang="en-US" sz="2800" dirty="0" smtClean="0"/>
                  <a:t>Material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𝐴𝑙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 smtClean="0"/>
                  <a:t>/ </a:t>
                </a:r>
                <a:r>
                  <a:rPr lang="en-US" sz="2800" dirty="0" err="1" smtClean="0"/>
                  <a:t>SiC</a:t>
                </a:r>
                <a:r>
                  <a:rPr lang="en-US" sz="2800" dirty="0" smtClean="0"/>
                  <a:t>/ glass beads</a:t>
                </a:r>
              </a:p>
              <a:p>
                <a:pPr lvl="1"/>
                <a:r>
                  <a:rPr lang="en-US" sz="2800" dirty="0" smtClean="0"/>
                  <a:t>Shape – irregular/spherical</a:t>
                </a:r>
              </a:p>
              <a:p>
                <a:pPr lvl="1"/>
                <a:r>
                  <a:rPr lang="en-US" sz="2800" dirty="0" smtClean="0"/>
                  <a:t>Size – 10-50 µm</a:t>
                </a:r>
              </a:p>
              <a:p>
                <a:pPr lvl="1"/>
                <a:r>
                  <a:rPr lang="en-US" sz="2800" dirty="0" smtClean="0"/>
                  <a:t>Mass flow rate – 2 – 20 </a:t>
                </a:r>
                <a:r>
                  <a:rPr lang="en-US" sz="2800" dirty="0" err="1" smtClean="0"/>
                  <a:t>gm</a:t>
                </a:r>
                <a:r>
                  <a:rPr lang="en-US" sz="2800" dirty="0" smtClean="0"/>
                  <a:t>/min</a:t>
                </a:r>
              </a:p>
              <a:p>
                <a:r>
                  <a:rPr lang="en-US" dirty="0" smtClean="0"/>
                  <a:t>Carrier Gas</a:t>
                </a:r>
              </a:p>
              <a:p>
                <a:pPr lvl="1"/>
                <a:r>
                  <a:rPr lang="en-US" sz="2800" dirty="0" smtClean="0"/>
                  <a:t>Composition- Air,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𝐶𝑂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,</a:t>
                </a:r>
              </a:p>
              <a:p>
                <a:pPr lvl="1"/>
                <a:r>
                  <a:rPr lang="en-US" sz="2800" dirty="0" smtClean="0"/>
                  <a:t>Density – Air ~1.3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𝑘𝑔</m:t>
                        </m:r>
                        <m:r>
                          <a:rPr lang="en-US" sz="2800" b="0" i="1" smtClean="0">
                            <a:latin typeface="Cambria Math"/>
                          </a:rPr>
                          <m:t>/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lvl="1"/>
                <a:r>
                  <a:rPr lang="en-US" sz="2800" dirty="0" smtClean="0"/>
                  <a:t>Velocity – 500~700 m/s</a:t>
                </a:r>
              </a:p>
              <a:p>
                <a:pPr lvl="1"/>
                <a:r>
                  <a:rPr lang="en-US" sz="2800" dirty="0" smtClean="0"/>
                  <a:t>Pressure- 2~10 bar</a:t>
                </a:r>
              </a:p>
              <a:p>
                <a:pPr lvl="1"/>
                <a:r>
                  <a:rPr lang="en-US" sz="3200" dirty="0" smtClean="0"/>
                  <a:t>Flow rate - 5~30 </a:t>
                </a:r>
                <a:r>
                  <a:rPr lang="en-US" sz="3200" dirty="0" err="1" smtClean="0"/>
                  <a:t>lpm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" y="762000"/>
                <a:ext cx="9067800" cy="6096000"/>
              </a:xfrm>
              <a:blipFill rotWithShape="1">
                <a:blip r:embed="rId2"/>
                <a:stretch>
                  <a:fillRect l="-1210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6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0" y="0"/>
            <a:ext cx="9144000" cy="6781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u="sng" dirty="0" smtClean="0"/>
              <a:t>INSTRUCTIONAL OBJECTIVE</a:t>
            </a:r>
            <a:endParaRPr lang="en-US" sz="3000" b="1" u="sng" dirty="0"/>
          </a:p>
          <a:p>
            <a:r>
              <a:rPr lang="en-US" sz="3000" dirty="0" smtClean="0"/>
              <a:t>Identify the characteristics of conventional machining</a:t>
            </a:r>
          </a:p>
          <a:p>
            <a:r>
              <a:rPr lang="en-US" sz="3000" dirty="0" smtClean="0"/>
              <a:t>Identify the characteristics of non conventional machining</a:t>
            </a:r>
          </a:p>
          <a:p>
            <a:r>
              <a:rPr lang="en-US" sz="3000" dirty="0" smtClean="0"/>
              <a:t>Differentiate between conventional and non traditional machining</a:t>
            </a:r>
          </a:p>
          <a:p>
            <a:r>
              <a:rPr lang="en-US" sz="3000" dirty="0" smtClean="0"/>
              <a:t>Classify different non traditional machining process</a:t>
            </a:r>
          </a:p>
          <a:p>
            <a:r>
              <a:rPr lang="en-US" sz="3000" dirty="0" smtClean="0"/>
              <a:t>Identify the need for non traditional machining processes</a:t>
            </a:r>
          </a:p>
          <a:p>
            <a:r>
              <a:rPr lang="en-US" sz="3000" dirty="0" smtClean="0"/>
              <a:t>Describe the basic mechanism of material removal in AJM</a:t>
            </a:r>
          </a:p>
          <a:p>
            <a:r>
              <a:rPr lang="en-US" sz="3000" dirty="0" smtClean="0"/>
              <a:t>Identify major components of AJM equipment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09558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PROCESS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9144000" cy="5715000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3200" dirty="0" smtClean="0"/>
              <a:t>Abrasive Jet</a:t>
            </a:r>
          </a:p>
          <a:p>
            <a:pPr lvl="1"/>
            <a:r>
              <a:rPr lang="en-US" sz="3200" dirty="0"/>
              <a:t>Velocity -  100 – 300m/s</a:t>
            </a:r>
          </a:p>
          <a:p>
            <a:pPr lvl="1"/>
            <a:r>
              <a:rPr lang="en-US" sz="3200" dirty="0"/>
              <a:t>Burning ratio – mass flow ratio of abrasive to gas</a:t>
            </a:r>
          </a:p>
          <a:p>
            <a:pPr lvl="1"/>
            <a:r>
              <a:rPr lang="en-US" sz="3200" dirty="0"/>
              <a:t>Stand-off distance – 0.5 ~ 5 mm</a:t>
            </a:r>
          </a:p>
          <a:p>
            <a:pPr lvl="1"/>
            <a:r>
              <a:rPr lang="en-US" sz="3200" dirty="0"/>
              <a:t>Impingement Angle - 60° ~ 90</a:t>
            </a:r>
            <a:r>
              <a:rPr lang="en-US" sz="3200" dirty="0" smtClean="0"/>
              <a:t>°</a:t>
            </a:r>
          </a:p>
          <a:p>
            <a:r>
              <a:rPr lang="en-US" sz="3200" dirty="0" smtClean="0"/>
              <a:t>Nozzle</a:t>
            </a:r>
          </a:p>
          <a:p>
            <a:pPr lvl="1"/>
            <a:r>
              <a:rPr lang="en-US" sz="3200" dirty="0" smtClean="0"/>
              <a:t>Material- WC/ Sapphire</a:t>
            </a:r>
          </a:p>
          <a:p>
            <a:pPr lvl="1"/>
            <a:r>
              <a:rPr lang="en-US" sz="3200" dirty="0" smtClean="0"/>
              <a:t>Diameter – (internal) 0.2~ 0.8 mm</a:t>
            </a:r>
          </a:p>
          <a:p>
            <a:pPr lvl="1"/>
            <a:r>
              <a:rPr lang="en-US" sz="3200" dirty="0" smtClean="0"/>
              <a:t>Life - 10</a:t>
            </a:r>
            <a:r>
              <a:rPr lang="en-US" sz="3200" dirty="0"/>
              <a:t> ~ </a:t>
            </a:r>
            <a:r>
              <a:rPr lang="en-US" sz="3200" dirty="0" smtClean="0"/>
              <a:t>300 hours</a:t>
            </a:r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919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 u="sng" dirty="0" smtClean="0"/>
              <a:t>MODELING OF MATERIAL REMOVAL IN AJM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66800"/>
            <a:ext cx="9144000" cy="5791200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 smtClean="0"/>
              <a:t>Brittle materials are considered to fall due to brittle fracture </a:t>
            </a:r>
          </a:p>
          <a:p>
            <a:r>
              <a:rPr lang="en-US" sz="12800" dirty="0" smtClean="0"/>
              <a:t>The fracture volume is considered to be hemispherical with diameter equal to </a:t>
            </a:r>
            <a:r>
              <a:rPr lang="en-US" sz="12800" dirty="0" err="1" smtClean="0"/>
              <a:t>chordal</a:t>
            </a:r>
            <a:r>
              <a:rPr lang="en-US" sz="12800" dirty="0" smtClean="0"/>
              <a:t> length of the indentation</a:t>
            </a:r>
          </a:p>
          <a:p>
            <a:r>
              <a:rPr lang="en-US" sz="12800" dirty="0" smtClean="0"/>
              <a:t>The  ductile material, removal volume is assumed to be equal to the indentation volume due to particulate impact</a:t>
            </a:r>
          </a:p>
          <a:p>
            <a:r>
              <a:rPr lang="en-US" sz="12800" dirty="0" smtClean="0"/>
              <a:t>The kinetic energy of the abrasives are fully utilized in removing material</a:t>
            </a:r>
          </a:p>
          <a:p>
            <a:r>
              <a:rPr lang="en-US" sz="12800" dirty="0" smtClean="0"/>
              <a:t>Abrasives are spherical in shape and rigid</a:t>
            </a:r>
          </a:p>
          <a:p>
            <a:r>
              <a:rPr lang="en-US" sz="12800" dirty="0" smtClean="0"/>
              <a:t>The particles are characterized by the mean grit diameter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431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b="1" u="sng" dirty="0"/>
              <a:t>Single impact material removal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762000"/>
                <a:ext cx="6096000" cy="6096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b="1" u="sng" dirty="0" smtClean="0"/>
                  <a:t>MODELING OF MMR in AJM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𝐴𝐵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2 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𝐴𝐶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𝐵𝐶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𝐵𝐶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𝐴𝐵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2 </m:t>
                        </m:r>
                      </m:sup>
                    </m:sSup>
                    <m:r>
                      <a:rPr lang="en-US" sz="32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𝐴𝐶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𝞭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32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=−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i="1">
                          <a:latin typeface="Cambria Math"/>
                          <a:ea typeface="Cambria Math"/>
                        </a:rPr>
                        <m:t>≅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i="1">
                          <a:latin typeface="Cambria Math"/>
                          <a:ea typeface="Cambria Math"/>
                        </a:rPr>
                        <m:t>𝛿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𝑟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</m:rad>
                    </m:oMath>
                  </m:oMathPara>
                </a14:m>
                <a:endParaRPr lang="en-US" sz="14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762000"/>
                <a:ext cx="6096000" cy="6096000"/>
              </a:xfrm>
              <a:blipFill rotWithShape="1">
                <a:blip r:embed="rId2"/>
                <a:stretch>
                  <a:fillRect l="-230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5" t="20458" r="53098" b="9862"/>
          <a:stretch/>
        </p:blipFill>
        <p:spPr bwMode="auto">
          <a:xfrm>
            <a:off x="4953000" y="685800"/>
            <a:ext cx="4038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86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u="sng" dirty="0" smtClean="0"/>
              <a:t>MODELING OF MMR IN AJM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dirty="0"/>
                            <m:t>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𝐾</m:t>
                    </m:r>
                    <m:r>
                      <a:rPr lang="en-US" sz="3200" b="0" i="1" smtClean="0">
                        <a:latin typeface="Cambria Math"/>
                      </a:rPr>
                      <m:t>.</m:t>
                    </m:r>
                    <m:r>
                      <a:rPr lang="en-US" sz="3200" b="0" i="1" smtClean="0">
                        <a:latin typeface="Cambria Math"/>
                      </a:rPr>
                      <m:t>𝐸</m:t>
                    </m:r>
                    <m:r>
                      <a:rPr lang="en-US" sz="3200" b="0" i="1" smtClean="0">
                        <a:latin typeface="Cambria Math"/>
                      </a:rPr>
                      <m:t>. = </m:t>
                    </m:r>
                    <m:f>
                      <m:f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sSup>
                      <m:sSup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200" i="1" dirty="0">
                                <a:latin typeface="Cambria Math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/>
                                  </a:rPr>
                                  <m:t>𝑔</m:t>
                                </m:r>
                              </m:sub>
                            </m:sSub>
                          </m:e>
                          <m:sup>
                            <m:r>
                              <a:rPr lang="en-US" sz="3200" i="1" dirty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32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b="0" i="1" dirty="0" smtClean="0">
                        <a:latin typeface="Cambria Math"/>
                      </a:rPr>
                      <m:t> = </m:t>
                    </m:r>
                    <m:f>
                      <m:fPr>
                        <m:ctrlPr>
                          <a:rPr lang="en-US" sz="3200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/>
                            <a:ea typeface="Cambria Math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3200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  <m:sup>
                        <m:r>
                          <a:rPr lang="en-US" sz="3200" i="1" dirty="0">
                            <a:latin typeface="Cambria Math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i="1" dirty="0">
                            <a:latin typeface="Cambria Math"/>
                          </a:rPr>
                          <m:t>𝑔</m:t>
                        </m:r>
                      </m:sub>
                    </m:sSub>
                    <m:sSup>
                      <m:sSupPr>
                        <m:ctrlPr>
                          <a:rPr lang="en-US" sz="32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32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𝑊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𝐹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𝛿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sz="3200" dirty="0" smtClean="0"/>
                  <a:t>F= indentation area × hardness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𝐹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sz="32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32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𝑊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latin typeface="Cambria Math"/>
                        </a:rPr>
                        <m:t>𝐹</m:t>
                      </m:r>
                      <m:r>
                        <a:rPr lang="en-US" sz="3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𝐻</m:t>
                      </m:r>
                      <m:r>
                        <a:rPr lang="en-US" sz="3200" i="1">
                          <a:latin typeface="Cambria Math"/>
                          <a:ea typeface="Cambria Math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2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5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MODELING OF MMR in AJM</a:t>
            </a:r>
            <a:br>
              <a:rPr lang="en-US" b="1" u="sng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 smtClean="0"/>
                  <a:t>		W = K.E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𝐻</m:t>
                      </m:r>
                      <m:r>
                        <a:rPr lang="en-US" sz="3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3200" i="1" dirty="0">
                              <a:latin typeface="Cambria Math"/>
                              <a:ea typeface="Cambria Math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/>
                                </a:rPr>
                                <m:t>𝑔</m:t>
                              </m:r>
                            </m:sub>
                          </m:sSub>
                        </m:e>
                        <m:sup>
                          <m:r>
                            <a:rPr lang="en-US" sz="3200" i="1" dirty="0"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i="1" dirty="0">
                              <a:latin typeface="Cambria Math"/>
                            </a:rPr>
                            <m:t>𝑔</m:t>
                          </m:r>
                        </m:sub>
                      </m:sSub>
                      <m:sSup>
                        <m:sSup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sz="32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en-US" sz="32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/>
                                  </a:rPr>
                                  <m:t>𝑔</m:t>
                                </m:r>
                              </m:sub>
                            </m:sSub>
                          </m:e>
                          <m:sup>
                            <m:r>
                              <a:rPr lang="en-US" sz="3200" i="1" dirty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  <m:sSup>
                          <m:sSup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200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dirty="0" smtClean="0">
                            <a:latin typeface="Cambria Math"/>
                          </a:rPr>
                          <m:t>6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/>
                          </a:rPr>
                          <m:t>𝐻</m:t>
                        </m:r>
                      </m:den>
                    </m:f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 smtClean="0"/>
                  <a:t> 		Now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/>
                      </a:rPr>
                      <m:t> </m:t>
                    </m:r>
                    <m:r>
                      <a:rPr lang="en-US" sz="3200" i="1">
                        <a:latin typeface="Cambria Math"/>
                      </a:rPr>
                      <m:t>𝑟</m:t>
                    </m:r>
                    <m:r>
                      <a:rPr lang="en-US" sz="32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i="1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</m:rad>
                    <m:r>
                      <a:rPr lang="en-US" sz="32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endParaRPr lang="en-US" sz="3200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sz="32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/>
                            </a:rPr>
                            <m:t>𝞭</m:t>
                          </m:r>
                        </m:e>
                        <m:sup>
                          <m:r>
                            <a:rPr lang="en-US" sz="32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200" i="1" dirty="0">
                              <a:latin typeface="Cambria Math"/>
                            </a:rPr>
                            <m:t>6</m:t>
                          </m:r>
                          <m:r>
                            <a:rPr lang="en-US" sz="3200" i="1" dirty="0">
                              <a:latin typeface="Cambria Math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𝑣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i="1">
                                      <a:latin typeface="Cambria Math"/>
                                      <a:ea typeface="Cambria Math"/>
                                    </a:rPr>
                                    <m:t>6</m:t>
                                  </m:r>
                                  <m:r>
                                    <a:rPr lang="en-US" sz="3200" i="1">
                                      <a:latin typeface="Cambria Math"/>
                                      <a:ea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667" t="-2100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MATERIAL REMOVAL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MMR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 = </a:t>
                </a:r>
                <a:r>
                  <a:rPr lang="el-GR" dirty="0" smtClean="0"/>
                  <a:t>Γ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N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MMR</a:t>
                </a:r>
                <a:r>
                  <a:rPr lang="en-US" baseline="-25000" dirty="0" smtClean="0"/>
                  <a:t>B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l-GR" dirty="0"/>
                      <m:t>Γ</m:t>
                    </m:r>
                    <m:r>
                      <a:rPr lang="en-US" b="0" i="1" baseline="-25000" dirty="0" smtClean="0">
                        <a:latin typeface="Cambria Math"/>
                      </a:rPr>
                      <m:t>𝐵</m:t>
                    </m:r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dirty="0" smtClean="0">
                            <a:latin typeface="Cambria Math"/>
                          </a:rPr>
                          <m:t>𝑎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𝑚𝑎𝑠𝑠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𝑔𝑟𝑖𝑡</m:t>
                        </m:r>
                      </m:den>
                    </m:f>
                  </m:oMath>
                </a14:m>
                <a:r>
                  <a:rPr lang="en-US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dirty="0" smtClean="0">
                            <a:latin typeface="Cambria Math"/>
                          </a:rPr>
                          <m:t>𝑎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b="0" i="1" baseline="-25000" smtClean="0">
                            <a:latin typeface="Cambria Math"/>
                            <a:ea typeface="Cambria Math"/>
                          </a:rPr>
                          <m:t>𝑔</m:t>
                        </m:r>
                        <m:r>
                          <a:rPr lang="en-US" b="0" i="1" baseline="30000" smtClean="0">
                            <a:latin typeface="Cambria Math"/>
                            <a:ea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6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𝑟𝐵𝑚𝑎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 dirty="0">
                            <a:latin typeface="Cambria Math"/>
                          </a:rPr>
                          <m:t>π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𝑑</m:t>
                        </m:r>
                        <m:r>
                          <a:rPr lang="en-US" b="0" i="1" baseline="-25000" dirty="0" smtClean="0">
                            <a:latin typeface="Cambria Math"/>
                          </a:rPr>
                          <m:t>𝑔</m:t>
                        </m:r>
                        <m:r>
                          <a:rPr lang="en-US" b="0" i="1" baseline="30000" dirty="0" smtClean="0">
                            <a:latin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-25000" dirty="0" smtClean="0"/>
                  <a:t> </a:t>
                </a:r>
                <a:r>
                  <a:rPr lang="en-US" dirty="0" smtClean="0"/>
                  <a:t> 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Γ</m:t>
                    </m:r>
                    <m:r>
                      <a:rPr lang="en-US" i="1" baseline="-25000" dirty="0">
                        <a:latin typeface="Cambria Math"/>
                      </a:rPr>
                      <m:t>𝐵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i="1" dirty="0">
                            <a:latin typeface="Cambria Math"/>
                          </a:rPr>
                          <m:t>π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b="0" i="0" dirty="0" smtClean="0">
                        <a:latin typeface="Cambria Math"/>
                      </a:rPr>
                      <m:t> (</m:t>
                    </m:r>
                    <m:r>
                      <a:rPr lang="en-US" i="1" dirty="0">
                        <a:latin typeface="Cambria Math"/>
                      </a:rPr>
                      <m:t>𝑑</m:t>
                    </m:r>
                    <m:r>
                      <a:rPr lang="en-US" i="1" baseline="-25000" dirty="0"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latin typeface="Cambria Math"/>
                      </a:rPr>
                      <m:t>𝛅</m:t>
                    </m:r>
                    <m:r>
                      <a:rPr lang="en-US" b="0" i="0" dirty="0" smtClean="0">
                        <a:latin typeface="Cambria Math"/>
                      </a:rPr>
                      <m:t>)</m:t>
                    </m:r>
                    <m:f>
                      <m:fPr>
                        <m:type m:val="skw"/>
                        <m:ctrlPr>
                          <a:rPr lang="en-US" b="0" i="1" baseline="30000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baseline="30000" dirty="0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baseline="30000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aseline="30000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6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box>
                          <m:box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/>
                                  </a:rPr>
                                  <m:t>π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box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𝑑</m:t>
                            </m:r>
                            <m:r>
                              <a:rPr lang="en-US" i="1" baseline="-25000" dirty="0">
                                <a:latin typeface="Cambria Math"/>
                              </a:rPr>
                              <m:t>𝑔</m:t>
                            </m:r>
                            <m:r>
                              <a:rPr lang="en-US" i="1" dirty="0">
                                <a:latin typeface="Cambria Math"/>
                              </a:rPr>
                              <m:t>𝛅</m:t>
                            </m:r>
                          </m:e>
                        </m:d>
                        <m:f>
                          <m:fPr>
                            <m:type m:val="skw"/>
                            <m:ctrlPr>
                              <a:rPr lang="en-US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baseline="30000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dirty="0" smtClean="0">
                            <a:latin typeface="Cambria Math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i="1" baseline="30000" dirty="0" smtClean="0">
                            <a:latin typeface="Cambria Math"/>
                          </a:rPr>
                          <m:t> 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𝑔</m:t>
                        </m:r>
                        <m:r>
                          <a:rPr lang="en-US" i="1" baseline="30000">
                            <a:latin typeface="Cambria Math"/>
                            <a:ea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4</m:t>
                        </m:r>
                        <m:r>
                          <a:rPr lang="en-US" i="1" dirty="0">
                            <a:latin typeface="Cambria Math"/>
                          </a:rPr>
                          <m:t>𝑚</m:t>
                        </m:r>
                        <m:r>
                          <a:rPr lang="en-US" i="1" baseline="-25000" dirty="0">
                            <a:latin typeface="Cambria Math"/>
                          </a:rPr>
                          <m:t>𝑎</m:t>
                        </m:r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-25000" dirty="0"/>
                  <a:t> </a:t>
                </a:r>
                <a:r>
                  <a:rPr lang="en-US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/>
                          </a:rPr>
                          <m:t>𝛅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𝑔</m:t>
                        </m:r>
                      </m:den>
                    </m:f>
                    <m:r>
                      <a:rPr lang="en-US" dirty="0">
                        <a:latin typeface="Cambria Math"/>
                      </a:rPr>
                      <m:t>)</m:t>
                    </m:r>
                  </m:oMath>
                </a14:m>
                <a:r>
                  <a:rPr lang="en-US" baseline="300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baseline="30000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baseline="30000" dirty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i="1" baseline="30000" dirty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667" t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66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Volume of material removed in a single impact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 smtClean="0"/>
                  <a:t>MRR</a:t>
                </a:r>
                <a:r>
                  <a:rPr lang="en-US" i="1" baseline="-25000" dirty="0" smtClean="0"/>
                  <a:t>B</a:t>
                </a: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</a:rPr>
                              <m:t>4</m:t>
                            </m:r>
                            <m:r>
                              <a:rPr lang="en-US" i="1" dirty="0">
                                <a:latin typeface="Cambria Math"/>
                              </a:rPr>
                              <m:t>𝑚𝑎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</m:den>
                        </m:f>
                      </m:e>
                    </m:d>
                    <m:f>
                      <m:fPr>
                        <m:type m:val="skw"/>
                        <m:ctrlPr>
                          <a:rPr lang="en-US" i="1" baseline="30000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baseline="30000" dirty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i="1" baseline="30000" dirty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as </a:t>
                </a:r>
                <a:r>
                  <a:rPr lang="en-US" dirty="0" smtClean="0">
                    <a:latin typeface="Cambria Math"/>
                    <a:ea typeface="Cambria Math"/>
                  </a:rPr>
                  <a:t>𝛅 =d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  <a:ea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f>
                      <m:fPr>
                        <m:type m:val="skw"/>
                        <m:ctrlPr>
                          <a:rPr lang="en-US" i="1" baseline="30000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baseline="30000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baseline="30000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MRR</a:t>
                </a:r>
                <a:r>
                  <a:rPr lang="en-US" i="1" baseline="-25000" dirty="0"/>
                  <a:t>B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/>
                          </a:rPr>
                          <m:t>4</m:t>
                        </m:r>
                        <m:r>
                          <a:rPr lang="en-US" i="1" dirty="0">
                            <a:latin typeface="Cambria Math"/>
                          </a:rPr>
                          <m:t>𝑚𝑎</m:t>
                        </m:r>
                      </m:num>
                      <m:den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𝜌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</a:rPr>
                              <m:t>𝑑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v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𝑑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</m:den>
                        </m:f>
                      </m:e>
                    </m:d>
                    <m:f>
                      <m:fPr>
                        <m:type m:val="skw"/>
                        <m:ctrlPr>
                          <a:rPr lang="en-US" i="1" baseline="30000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baseline="30000" dirty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i="1" baseline="30000" dirty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f>
                      <m:fPr>
                        <m:type m:val="skw"/>
                        <m:ctrlPr>
                          <a:rPr lang="en-US" i="1" baseline="30000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baseline="30000" dirty="0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baseline="30000" dirty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MRR</a:t>
                </a:r>
                <a:r>
                  <a:rPr lang="en-US" i="1" baseline="-25000" dirty="0"/>
                  <a:t>B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/>
                          </a:rPr>
                          <m:t>4</m:t>
                        </m:r>
                        <m:r>
                          <a:rPr lang="en-US" sz="3600" i="1" dirty="0">
                            <a:latin typeface="Cambria Math"/>
                          </a:rPr>
                          <m:t>𝑚𝑎𝑉</m:t>
                        </m:r>
                        <m:f>
                          <m:fPr>
                            <m:type m:val="skw"/>
                            <m:ctrlPr>
                              <a:rPr lang="en-US" sz="3600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600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i="1" baseline="30000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num>
                      <m:den>
                        <m:eqArr>
                          <m:eqArrPr>
                            <m:ctrlPr>
                              <a:rPr lang="en-US" sz="3600" b="0" i="1" dirty="0" smtClean="0">
                                <a:latin typeface="Cambria Math"/>
                              </a:rPr>
                            </m:ctrlPr>
                          </m:eqArrPr>
                          <m:e/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6</m:t>
                            </m:r>
                            <m:f>
                              <m:fPr>
                                <m:type m:val="skw"/>
                                <m:ctrlPr>
                                  <a:rPr lang="en-US" sz="3600" i="1" baseline="30000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3600" i="1" baseline="30000" dirty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3600" i="1" baseline="30000" dirty="0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3600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en-US" sz="3600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type m:val="skw"/>
                                <m:ctrlPr>
                                  <a:rPr lang="en-US" sz="3600" i="1" baseline="30000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3600" i="1" baseline="30000" dirty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i="1" baseline="30000" dirty="0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eqArr>
                        <m:r>
                          <a:rPr lang="en-US" sz="3600" b="0" i="1" baseline="-25000" smtClean="0">
                            <a:latin typeface="Cambria Math"/>
                            <a:ea typeface="Cambria Math"/>
                          </a:rPr>
                          <m:t>𝐻</m:t>
                        </m:r>
                        <m:f>
                          <m:fPr>
                            <m:type m:val="skw"/>
                            <m:ctrlPr>
                              <a:rPr lang="en-US" sz="3600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600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i="1" baseline="30000" dirty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en-US" sz="3600" b="0" i="1" baseline="-2500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3600" b="0" i="1" smtClean="0">
                        <a:latin typeface="Cambria Math"/>
                        <a:ea typeface="Cambria Math"/>
                      </a:rPr>
                      <m:t>≈ </m:t>
                    </m:r>
                    <m:f>
                      <m:fPr>
                        <m:ctrlPr>
                          <a:rPr lang="en-US" sz="3600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/>
                          </a:rPr>
                          <m:t>4</m:t>
                        </m:r>
                        <m:r>
                          <a:rPr lang="en-US" sz="3600" i="1" dirty="0">
                            <a:latin typeface="Cambria Math"/>
                          </a:rPr>
                          <m:t>𝑚𝑎𝑉</m:t>
                        </m:r>
                        <m:f>
                          <m:fPr>
                            <m:type m:val="skw"/>
                            <m:ctrlPr>
                              <a:rPr lang="en-US" sz="3600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600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i="1" baseline="30000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num>
                      <m:den>
                        <m:eqArr>
                          <m:eqArrPr>
                            <m:ctrlPr>
                              <a:rPr lang="en-US" sz="3600" i="1" dirty="0">
                                <a:latin typeface="Cambria Math"/>
                              </a:rPr>
                            </m:ctrlPr>
                          </m:eqArrPr>
                          <m:e/>
                          <m:e>
                            <m:r>
                              <a:rPr lang="en-US" sz="3600" i="1" dirty="0">
                                <a:latin typeface="Cambria Math"/>
                              </a:rPr>
                              <m:t>6</m:t>
                            </m:r>
                            <m:r>
                              <a:rPr lang="en-US" sz="3600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en-US" sz="3600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type m:val="skw"/>
                                <m:ctrlPr>
                                  <a:rPr lang="en-US" sz="3600" i="1" baseline="30000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3600" i="1" baseline="30000" dirty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i="1" baseline="30000" dirty="0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eqArr>
                        <m:r>
                          <a:rPr lang="en-US" sz="3600" i="1" baseline="-25000">
                            <a:latin typeface="Cambria Math"/>
                            <a:ea typeface="Cambria Math"/>
                          </a:rPr>
                          <m:t>𝐻</m:t>
                        </m:r>
                        <m:f>
                          <m:fPr>
                            <m:type m:val="skw"/>
                            <m:ctrlPr>
                              <a:rPr lang="en-US" sz="3600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3600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i="1" baseline="30000" dirty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en-US" sz="3600" i="1" baseline="-2500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5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525000" cy="6781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MMR = Amount of material removed in a single impact x number of impacts.</a:t>
            </a:r>
          </a:p>
          <a:p>
            <a:endParaRPr lang="en-US" dirty="0"/>
          </a:p>
          <a:p>
            <a:r>
              <a:rPr lang="en-US" dirty="0" smtClean="0"/>
              <a:t>Number of impacts is mass flow rate of abrasives divided by the mass of a single grit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t="27219" r="43939" b="27323"/>
          <a:stretch/>
        </p:blipFill>
        <p:spPr bwMode="auto">
          <a:xfrm>
            <a:off x="685800" y="1600200"/>
            <a:ext cx="7467600" cy="49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3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26938" r="43266" b="23956"/>
          <a:stretch/>
        </p:blipFill>
        <p:spPr bwMode="auto">
          <a:xfrm>
            <a:off x="533400" y="1524000"/>
            <a:ext cx="7620000" cy="522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52400"/>
            <a:ext cx="8991600" cy="6324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u="sng" dirty="0" smtClean="0"/>
              <a:t>INSTRUCTIONAL OBJECTIVE</a:t>
            </a:r>
          </a:p>
          <a:p>
            <a:r>
              <a:rPr lang="en-US" sz="3200" dirty="0" smtClean="0"/>
              <a:t>State the working principle of AJM equipment</a:t>
            </a:r>
          </a:p>
          <a:p>
            <a:r>
              <a:rPr lang="en-US" sz="3200" dirty="0" smtClean="0"/>
              <a:t>Draw schematically the AJM equipment </a:t>
            </a:r>
          </a:p>
          <a:p>
            <a:r>
              <a:rPr lang="en-US" sz="3200" dirty="0" smtClean="0"/>
              <a:t>Identify the machining characteristics of AJM</a:t>
            </a:r>
          </a:p>
          <a:p>
            <a:r>
              <a:rPr lang="en-US" sz="3200" dirty="0" smtClean="0"/>
              <a:t>Analyse the effect  of process parameters  on MRR</a:t>
            </a:r>
          </a:p>
          <a:p>
            <a:r>
              <a:rPr lang="en-US" sz="3200" dirty="0" smtClean="0"/>
              <a:t>Draw variation in MRR with different process parameters</a:t>
            </a:r>
          </a:p>
          <a:p>
            <a:r>
              <a:rPr lang="en-US" sz="3200" dirty="0" smtClean="0"/>
              <a:t>Develop mathematical model relating MRR with AJM parameters</a:t>
            </a:r>
          </a:p>
          <a:p>
            <a:r>
              <a:rPr lang="en-US" sz="3200" dirty="0" smtClean="0"/>
              <a:t>List three applications and limitations of AJM</a:t>
            </a:r>
          </a:p>
        </p:txBody>
      </p:sp>
    </p:spTree>
    <p:extLst>
      <p:ext uri="{BB962C8B-B14F-4D97-AF65-F5344CB8AC3E}">
        <p14:creationId xmlns:p14="http://schemas.microsoft.com/office/powerpoint/2010/main" val="2947655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1" t="26938" r="42929" b="24798"/>
          <a:stretch/>
        </p:blipFill>
        <p:spPr bwMode="auto">
          <a:xfrm>
            <a:off x="685800" y="1600199"/>
            <a:ext cx="7086600" cy="487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98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t="28103" r="44561" b="36411"/>
          <a:stretch/>
        </p:blipFill>
        <p:spPr bwMode="auto">
          <a:xfrm>
            <a:off x="381000" y="1600200"/>
            <a:ext cx="8229600" cy="430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1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219200"/>
                <a:ext cx="9144000" cy="56388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MRR is rather low (around – 15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32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latin typeface="Cambria Math"/>
                      </a:rPr>
                      <m:t>/</m:t>
                    </m:r>
                    <m:r>
                      <a:rPr lang="en-US" sz="3200" b="0" i="1" smtClean="0">
                        <a:latin typeface="Cambria Math"/>
                      </a:rPr>
                      <m:t>𝑚𝑖𝑛</m:t>
                    </m:r>
                  </m:oMath>
                </a14:m>
                <a:r>
                  <a:rPr lang="en-US" sz="3200" dirty="0" smtClean="0"/>
                  <a:t> for machining glass)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Abrasive particles tend to get embedded specially if the work material is ductile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Tapering occurs due to flaring of the jet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Environmental load is rather high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219200"/>
                <a:ext cx="9144000" cy="5638800"/>
              </a:xfrm>
              <a:blipFill rotWithShape="1">
                <a:blip r:embed="rId2"/>
                <a:stretch>
                  <a:fillRect l="-1467" t="-1297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7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lnSpcReduction="10000"/>
              </a:bodyPr>
              <a:lstStyle/>
              <a:p>
                <a:pPr>
                  <a:buAutoNum type="arabicPeriod"/>
                </a:pPr>
                <a:r>
                  <a:rPr lang="en-US" sz="3200" dirty="0" smtClean="0"/>
                  <a:t>AJM nozzles are made of</a:t>
                </a:r>
              </a:p>
              <a:p>
                <a:pPr lvl="1"/>
                <a:r>
                  <a:rPr lang="en-US" sz="3200" dirty="0" smtClean="0"/>
                  <a:t>Low carbon steel</a:t>
                </a:r>
              </a:p>
              <a:p>
                <a:pPr lvl="1"/>
                <a:r>
                  <a:rPr lang="en-US" sz="3200" dirty="0" smtClean="0"/>
                  <a:t>HSS</a:t>
                </a:r>
              </a:p>
              <a:p>
                <a:pPr lvl="1"/>
                <a:r>
                  <a:rPr lang="en-US" sz="3200" dirty="0" smtClean="0"/>
                  <a:t>WC</a:t>
                </a:r>
              </a:p>
              <a:p>
                <a:pPr lvl="1"/>
                <a:r>
                  <a:rPr lang="en-US" sz="3200" dirty="0" smtClean="0"/>
                  <a:t>Stainless steel</a:t>
                </a:r>
              </a:p>
              <a:p>
                <a:pPr>
                  <a:buFont typeface="Arial" pitchFamily="34" charset="0"/>
                  <a:buAutoNum type="arabicPeriod"/>
                </a:pPr>
                <a:r>
                  <a:rPr lang="en-US" sz="3200" dirty="0"/>
                  <a:t>Material removal in AJM of glass is </a:t>
                </a:r>
                <a:r>
                  <a:rPr lang="en-US" sz="3200" dirty="0" smtClean="0"/>
                  <a:t>around</a:t>
                </a:r>
              </a:p>
              <a:p>
                <a:pPr lvl="1"/>
                <a:r>
                  <a:rPr lang="en-US" sz="3200" dirty="0" smtClean="0"/>
                  <a:t>0.1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latin typeface="Cambria Math"/>
                      </a:rPr>
                      <m:t>/</m:t>
                    </m:r>
                    <m:r>
                      <a:rPr lang="en-US" sz="3200" i="1">
                        <a:latin typeface="Cambria Math"/>
                      </a:rPr>
                      <m:t>𝑚𝑖𝑛</m:t>
                    </m:r>
                  </m:oMath>
                </a14:m>
                <a:endParaRPr lang="en-US" sz="3200" dirty="0" smtClean="0"/>
              </a:p>
              <a:p>
                <a:pPr lvl="1"/>
                <a:r>
                  <a:rPr lang="en-US" sz="3200" dirty="0" smtClean="0"/>
                  <a:t>15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latin typeface="Cambria Math"/>
                      </a:rPr>
                      <m:t>/</m:t>
                    </m:r>
                    <m:r>
                      <a:rPr lang="en-US" sz="3200" i="1">
                        <a:latin typeface="Cambria Math"/>
                      </a:rPr>
                      <m:t>𝑚𝑖𝑛</m:t>
                    </m:r>
                  </m:oMath>
                </a14:m>
                <a:endParaRPr lang="en-US" sz="3200" dirty="0" smtClean="0"/>
              </a:p>
              <a:p>
                <a:pPr lvl="1"/>
                <a:r>
                  <a:rPr lang="en-US" sz="3200" dirty="0" smtClean="0"/>
                  <a:t>15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32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latin typeface="Cambria Math"/>
                      </a:rPr>
                      <m:t>/</m:t>
                    </m:r>
                    <m:r>
                      <a:rPr lang="en-US" sz="3200" b="0" i="1" smtClean="0">
                        <a:latin typeface="Cambria Math"/>
                      </a:rPr>
                      <m:t>𝑠</m:t>
                    </m:r>
                  </m:oMath>
                </a14:m>
                <a:endParaRPr lang="en-US" sz="3200" dirty="0" smtClean="0"/>
              </a:p>
              <a:p>
                <a:pPr lvl="1"/>
                <a:r>
                  <a:rPr lang="en-US" sz="3200" dirty="0" smtClean="0"/>
                  <a:t>1500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latin typeface="Cambria Math"/>
                      </a:rPr>
                      <m:t>/</m:t>
                    </m:r>
                    <m:r>
                      <a:rPr lang="en-US" sz="3200" i="1">
                        <a:latin typeface="Cambria Math"/>
                      </a:rPr>
                      <m:t>𝑚𝑖𝑛</m:t>
                    </m:r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:endParaRPr lang="en-US" sz="3200" dirty="0" smtClean="0"/>
              </a:p>
              <a:p>
                <a:pPr lvl="1"/>
                <a:endParaRPr lang="en-US" sz="3200" dirty="0"/>
              </a:p>
              <a:p>
                <a:pPr>
                  <a:buAutoNum type="arabicPeriod"/>
                </a:pPr>
                <a:endParaRPr lang="en-US" sz="1400" dirty="0" smtClean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733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6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38200"/>
            <a:ext cx="9144000" cy="601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3. Material removal takes place in AJM due to</a:t>
            </a:r>
          </a:p>
          <a:p>
            <a:pPr lvl="1"/>
            <a:r>
              <a:rPr lang="en-US" sz="2800" dirty="0"/>
              <a:t>Electrochemical action</a:t>
            </a:r>
          </a:p>
          <a:p>
            <a:pPr lvl="1"/>
            <a:r>
              <a:rPr lang="en-US" sz="2800" dirty="0"/>
              <a:t>Mechanical impact</a:t>
            </a:r>
          </a:p>
          <a:p>
            <a:pPr lvl="1"/>
            <a:r>
              <a:rPr lang="en-US" sz="2800" dirty="0"/>
              <a:t>Fatigue failure of the material</a:t>
            </a:r>
          </a:p>
          <a:p>
            <a:pPr lvl="1"/>
            <a:r>
              <a:rPr lang="en-US" sz="2800" dirty="0"/>
              <a:t>Sparking on </a:t>
            </a:r>
            <a:r>
              <a:rPr lang="en-US" sz="2800" dirty="0" smtClean="0"/>
              <a:t>impact</a:t>
            </a:r>
          </a:p>
          <a:p>
            <a:pPr marL="0" indent="0">
              <a:buNone/>
            </a:pPr>
            <a:r>
              <a:rPr lang="en-US" dirty="0" smtClean="0"/>
              <a:t>4. As the stand off distance increases beyond 5 mm, the depth of penetration in AJM</a:t>
            </a:r>
          </a:p>
          <a:p>
            <a:pPr lvl="1"/>
            <a:r>
              <a:rPr lang="en-US" sz="2800" dirty="0" smtClean="0"/>
              <a:t>Increases</a:t>
            </a:r>
          </a:p>
          <a:p>
            <a:pPr lvl="1"/>
            <a:r>
              <a:rPr lang="en-US" sz="2800" dirty="0" smtClean="0"/>
              <a:t>Decreases</a:t>
            </a:r>
          </a:p>
          <a:p>
            <a:pPr lvl="1"/>
            <a:r>
              <a:rPr lang="en-US" sz="2800" dirty="0" smtClean="0"/>
              <a:t>Does not change</a:t>
            </a:r>
          </a:p>
          <a:p>
            <a:pPr lvl="1"/>
            <a:r>
              <a:rPr lang="en-US" sz="2800" dirty="0" smtClean="0"/>
              <a:t>Initially increases and then remains steadily</a:t>
            </a:r>
          </a:p>
        </p:txBody>
      </p:sp>
    </p:spTree>
    <p:extLst>
      <p:ext uri="{BB962C8B-B14F-4D97-AF65-F5344CB8AC3E}">
        <p14:creationId xmlns:p14="http://schemas.microsoft.com/office/powerpoint/2010/main" val="18880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Solved problem - 1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Estimate the material removal rate in AJM of a brittle material with flow strength of 4 </a:t>
                </a:r>
                <a:r>
                  <a:rPr lang="en-US" dirty="0" err="1" smtClean="0"/>
                  <a:t>Gpa</a:t>
                </a:r>
                <a:r>
                  <a:rPr lang="en-US" dirty="0" smtClean="0"/>
                  <a:t>. The abrasive flow rate of the abrasive is 3 </a:t>
                </a:r>
                <a:r>
                  <a:rPr lang="en-US" dirty="0" err="1" smtClean="0"/>
                  <a:t>gm</a:t>
                </a:r>
                <a:r>
                  <a:rPr lang="en-US" dirty="0" smtClean="0"/>
                  <a:t>/cc.</a:t>
                </a:r>
              </a:p>
              <a:p>
                <a:pPr marL="0" indent="0">
                  <a:buNone/>
                </a:pPr>
                <a:r>
                  <a:rPr lang="en-US" i="1" dirty="0"/>
                  <a:t>MRR</a:t>
                </a:r>
                <a:r>
                  <a:rPr lang="en-US" i="1" baseline="-25000" dirty="0"/>
                  <a:t>B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/>
                          </a:rPr>
                          <m:t>4</m:t>
                        </m:r>
                        <m:r>
                          <a:rPr lang="en-US" i="1" dirty="0">
                            <a:latin typeface="Cambria Math"/>
                          </a:rPr>
                          <m:t>𝑚𝑎𝑉</m:t>
                        </m:r>
                        <m:f>
                          <m:fPr>
                            <m:type m:val="skw"/>
                            <m:ctrlPr>
                              <a:rPr lang="en-US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baseline="30000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num>
                      <m:den>
                        <m:eqArr>
                          <m:eqArr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type m:val="skw"/>
                                <m:ctrlPr>
                                  <a:rPr lang="en-US" i="1" baseline="30000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 baseline="30000" dirty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baseline="30000" dirty="0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eqAr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𝐻</m:t>
                        </m:r>
                        <m:f>
                          <m:fPr>
                            <m:type m:val="skw"/>
                            <m:ctrlPr>
                              <a:rPr lang="en-US" i="1" baseline="30000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 baseline="30000" dirty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baseline="30000" dirty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box>
                          <m:box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2 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 103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60</m:t>
                                </m:r>
                              </m:den>
                            </m:f>
                            <m:r>
                              <a:rPr lang="en-US" b="0" i="1" dirty="0" smtClean="0">
                                <a:latin typeface="Cambria Math"/>
                              </a:rPr>
                              <m:t>(200)</m:t>
                            </m:r>
                            <m:f>
                              <m:fPr>
                                <m:type m:val="skw"/>
                                <m:ctrlPr>
                                  <a:rPr lang="en-US" b="0" i="1" baseline="30000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baseline="30000" dirty="0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baseline="30000" dirty="0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dirty="0" smtClean="0">
                                <a:latin typeface="Cambria Math"/>
                              </a:rPr>
                              <m:t> </m:t>
                            </m:r>
                          </m:e>
                        </m:box>
                      </m:num>
                      <m:den>
                        <m:eqArr>
                          <m:eqArr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eqArrPr>
                              <m:e/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3000)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i="1" baseline="30000" dirty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 baseline="30000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 baseline="30000" dirty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(4 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 10</m:t>
                                    </m:r>
                                  </m:e>
                                </m:d>
                                <m:f>
                                  <m:fPr>
                                    <m:type m:val="skw"/>
                                    <m:ctrlPr>
                                      <a:rPr lang="en-US" b="0" i="1" baseline="30000" dirty="0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baseline="30000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baseline="30000" dirty="0" smtClean="0"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eqArr>
                          </m:e>
                        </m:eqArr>
                        <m:r>
                          <a:rPr lang="en-US" b="0" i="1" baseline="30000" dirty="0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MRR</a:t>
                </a:r>
                <a:r>
                  <a:rPr lang="en-US" i="1" baseline="-25000" dirty="0"/>
                  <a:t>B</a:t>
                </a:r>
                <a:r>
                  <a:rPr lang="en-US" dirty="0" smtClean="0"/>
                  <a:t>= 8 X 10</a:t>
                </a:r>
                <a:r>
                  <a:rPr lang="en-US" baseline="30000" dirty="0" smtClean="0"/>
                  <a:t>-10 </a:t>
                </a:r>
                <a:r>
                  <a:rPr lang="en-US" dirty="0" smtClean="0"/>
                  <a:t>m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baseline="30000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baseline="30000" dirty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baseline="30000" dirty="0" smtClean="0">
                            <a:latin typeface="Cambria Math"/>
                          </a:rPr>
                          <m:t>𝑠</m:t>
                        </m:r>
                        <m:r>
                          <a:rPr lang="en-US" b="0" i="1" baseline="30000" dirty="0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baseline="30000" dirty="0" smtClean="0"/>
                  <a:t>= </a:t>
                </a:r>
                <a:r>
                  <a:rPr lang="en-US" dirty="0" smtClean="0"/>
                  <a:t>8 X 10</a:t>
                </a:r>
                <a:r>
                  <a:rPr lang="en-US" baseline="30000" dirty="0" smtClean="0"/>
                  <a:t>-1 </a:t>
                </a:r>
                <a:r>
                  <a:rPr lang="en-US" dirty="0" smtClean="0"/>
                  <a:t>X60 </a:t>
                </a:r>
                <a:r>
                  <a:rPr lang="en-US" i="1" dirty="0" smtClean="0"/>
                  <a:t>mm</a:t>
                </a:r>
                <a:r>
                  <a:rPr lang="en-US" baseline="30000" dirty="0" smtClean="0"/>
                  <a:t>3</a:t>
                </a:r>
                <a:r>
                  <a:rPr lang="en-US" i="1" dirty="0" smtClean="0"/>
                  <a:t>/s</a:t>
                </a:r>
              </a:p>
              <a:p>
                <a:pPr marL="0" indent="0">
                  <a:buNone/>
                </a:pPr>
                <a:endParaRPr lang="en-US" i="1" baseline="30000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≅</m:t>
                    </m:r>
                  </m:oMath>
                </a14:m>
                <a:r>
                  <a:rPr lang="en-US" dirty="0" smtClean="0"/>
                  <a:t> 48 </a:t>
                </a:r>
                <a:r>
                  <a:rPr lang="en-US" i="1" dirty="0"/>
                  <a:t>mm</a:t>
                </a:r>
                <a:r>
                  <a:rPr lang="en-US" baseline="30000" dirty="0"/>
                  <a:t>3</a:t>
                </a:r>
                <a:r>
                  <a:rPr lang="en-US" i="1" dirty="0" smtClean="0"/>
                  <a:t>/ </a:t>
                </a:r>
                <a:r>
                  <a:rPr lang="en-US" dirty="0" smtClean="0"/>
                  <a:t>min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695" b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47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Solved problem </a:t>
            </a:r>
            <a:r>
              <a:rPr lang="en-US" dirty="0" smtClean="0"/>
              <a:t>- 2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Material </a:t>
                </a:r>
                <a:r>
                  <a:rPr lang="en-US" dirty="0"/>
                  <a:t>removal rate in AJM </a:t>
                </a:r>
                <a:r>
                  <a:rPr lang="en-US" dirty="0" smtClean="0"/>
                  <a:t>is 0.5 mm</a:t>
                </a:r>
                <a:r>
                  <a:rPr lang="en-US" baseline="30000" dirty="0" smtClean="0"/>
                  <a:t>3</a:t>
                </a:r>
                <a:r>
                  <a:rPr lang="en-US" dirty="0" smtClean="0"/>
                  <a:t>/s. calculate material removal per impact if the mass flow rate of abrasive </a:t>
                </a:r>
                <a:r>
                  <a:rPr lang="en-US" dirty="0"/>
                  <a:t>is 3 </a:t>
                </a:r>
                <a:r>
                  <a:rPr lang="en-US" dirty="0" err="1" smtClean="0"/>
                  <a:t>gm</a:t>
                </a:r>
                <a:r>
                  <a:rPr lang="en-US" dirty="0" smtClean="0"/>
                  <a:t>/min, density is 3 </a:t>
                </a:r>
                <a:r>
                  <a:rPr lang="en-US" dirty="0" err="1" smtClean="0"/>
                  <a:t>gm</a:t>
                </a:r>
                <a:r>
                  <a:rPr lang="en-US" dirty="0" smtClean="0"/>
                  <a:t>/cc and grit size is 60</a:t>
                </a:r>
                <a:r>
                  <a:rPr lang="en-US" dirty="0" smtClean="0">
                    <a:latin typeface="Cambria Math"/>
                    <a:ea typeface="Cambria Math"/>
                  </a:rPr>
                  <a:t>𝛍</a:t>
                </a:r>
                <a:r>
                  <a:rPr lang="en-US" dirty="0" smtClean="0"/>
                  <a:t>m as well as indentation radius.</a:t>
                </a:r>
              </a:p>
              <a:p>
                <a:pPr marL="0" indent="0">
                  <a:buNone/>
                </a:pPr>
                <a:r>
                  <a:rPr lang="en-US" i="1" dirty="0" smtClean="0"/>
                  <a:t>Mass of grit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𝑑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b="0" i="1" baseline="30000" smtClean="0">
                        <a:latin typeface="Cambria Math"/>
                        <a:ea typeface="Cambria Math"/>
                      </a:rPr>
                      <m:t>3</m:t>
                    </m:r>
                  </m:oMath>
                </a14:m>
                <a:r>
                  <a:rPr lang="en-US" dirty="0" smtClean="0"/>
                  <a:t>.</a:t>
                </a:r>
                <a:r>
                  <a:rPr lang="en-US" baseline="-25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=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𝑁𝑜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. 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𝑜𝑓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𝑖𝑚𝑝𝑎𝑐𝑡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𝑡𝑖𝑚𝑒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/>
                          </a:rPr>
                          <m:t>𝑚</m:t>
                        </m:r>
                        <m:r>
                          <a:rPr lang="en-US" i="1" baseline="-25000" dirty="0">
                            <a:latin typeface="Cambria Math"/>
                          </a:rPr>
                          <m:t>𝑎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𝑔</m:t>
                        </m:r>
                        <m:r>
                          <a:rPr lang="en-US" i="1" baseline="30000">
                            <a:latin typeface="Cambria Math"/>
                            <a:ea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3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10−3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60</m:t>
                                  </m:r>
                                </m:den>
                              </m:f>
                            </m:e>
                          </m:box>
                        </m:num>
                        <m:den>
                          <m:eqArr>
                            <m:eqArrPr>
                              <m:ctrlPr>
                                <a:rPr lang="en-US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 dirty="0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(50</m:t>
                              </m:r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10−6)</m:t>
                              </m:r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3000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 = 254648</a:t>
                </a: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156" b="-4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Solved </a:t>
            </a:r>
            <a:r>
              <a:rPr lang="en-US" dirty="0" smtClean="0"/>
              <a:t>problem –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</a:t>
                </a:r>
                <a:r>
                  <a:rPr lang="en-US" baseline="-25000" dirty="0" err="1" smtClean="0"/>
                  <a:t>B</a:t>
                </a:r>
                <a:r>
                  <a:rPr lang="en-US" baseline="-25000" dirty="0" smtClean="0"/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𝑀𝑀𝑅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baseline="-25000" dirty="0" smtClean="0"/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0.5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𝑚𝑚</m:t>
                            </m:r>
                            <m:r>
                              <a:rPr lang="en-US" b="0" i="1" baseline="30000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2546648/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baseline="-25000" dirty="0" smtClean="0"/>
                  <a:t> = </a:t>
                </a:r>
                <a:r>
                  <a:rPr lang="en-US" dirty="0" smtClean="0"/>
                  <a:t>1.96</a:t>
                </a:r>
                <a:r>
                  <a:rPr lang="en-US" baseline="-25000" dirty="0" smtClean="0"/>
                  <a:t> X </a:t>
                </a:r>
                <a:r>
                  <a:rPr lang="en-US" dirty="0" smtClean="0"/>
                  <a:t>10</a:t>
                </a:r>
                <a:r>
                  <a:rPr lang="en-US" baseline="30000" dirty="0" smtClean="0"/>
                  <a:t>-6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mm</a:t>
                </a:r>
                <a:r>
                  <a:rPr lang="en-US" baseline="30000" dirty="0" smtClean="0"/>
                  <a:t>3 </a:t>
                </a:r>
                <a:r>
                  <a:rPr lang="en-US" dirty="0" smtClean="0"/>
                  <a:t>= 1960</a:t>
                </a:r>
                <a:r>
                  <a:rPr lang="en-US" dirty="0">
                    <a:latin typeface="Cambria Math"/>
                    <a:ea typeface="Cambria Math"/>
                  </a:rPr>
                  <a:t> </a:t>
                </a:r>
                <a:r>
                  <a:rPr lang="en-US" dirty="0" smtClean="0">
                    <a:latin typeface="Cambria Math"/>
                    <a:ea typeface="Cambria Math"/>
                  </a:rPr>
                  <a:t>𝛍m</a:t>
                </a:r>
                <a:r>
                  <a:rPr lang="en-US" baseline="30000" dirty="0" smtClean="0">
                    <a:latin typeface="Cambria Math"/>
                    <a:ea typeface="Cambria Math"/>
                  </a:rPr>
                  <a:t>3</a:t>
                </a:r>
              </a:p>
              <a:p>
                <a:endParaRPr lang="en-US" baseline="30000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baseline="30000" dirty="0" smtClean="0">
                    <a:latin typeface="Cambria Math"/>
                    <a:ea typeface="Cambria Math"/>
                  </a:rPr>
                  <a:t>Indentation volume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baseline="30000" dirty="0" smtClean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 smtClean="0">
                    <a:latin typeface="Cambria Math"/>
                    <a:ea typeface="Cambria Math"/>
                  </a:rPr>
                  <a:t>r</a:t>
                </a:r>
                <a:r>
                  <a:rPr lang="en-US" baseline="30000" dirty="0" smtClean="0">
                    <a:latin typeface="Cambria Math"/>
                    <a:ea typeface="Cambria Math"/>
                  </a:rPr>
                  <a:t>3 </a:t>
                </a:r>
                <a:r>
                  <a:rPr lang="en-US" dirty="0" smtClean="0">
                    <a:latin typeface="Cambria Math"/>
                    <a:ea typeface="Cambria Math"/>
                  </a:rPr>
                  <a:t>= 1960</a:t>
                </a:r>
                <a:r>
                  <a:rPr lang="en-US" dirty="0">
                    <a:latin typeface="Cambria Math"/>
                    <a:ea typeface="Cambria Math"/>
                  </a:rPr>
                  <a:t> 𝛍</a:t>
                </a:r>
                <a:r>
                  <a:rPr lang="en-US" i="1" dirty="0" smtClean="0">
                    <a:latin typeface="Cambria Math"/>
                    <a:ea typeface="Cambria Math"/>
                  </a:rPr>
                  <a:t>m</a:t>
                </a:r>
                <a:r>
                  <a:rPr lang="en-US" baseline="30000" dirty="0" smtClean="0">
                    <a:latin typeface="Cambria Math"/>
                    <a:ea typeface="Cambria Math"/>
                  </a:rPr>
                  <a:t>3</a:t>
                </a:r>
              </a:p>
              <a:p>
                <a:pPr marL="0" indent="0">
                  <a:buNone/>
                </a:pPr>
                <a:endParaRPr lang="en-US" baseline="30000" dirty="0" smtClean="0"/>
              </a:p>
              <a:p>
                <a:pPr marL="0" indent="0">
                  <a:buNone/>
                </a:pPr>
                <a:r>
                  <a:rPr lang="en-US" baseline="30000" dirty="0" smtClean="0">
                    <a:latin typeface="Cambria Math"/>
                    <a:ea typeface="Cambria Math"/>
                  </a:rPr>
                  <a:t>Indentation radius,</a:t>
                </a:r>
                <a:r>
                  <a:rPr lang="en-US" dirty="0" smtClean="0">
                    <a:latin typeface="Cambria Math"/>
                    <a:ea typeface="Cambria Math"/>
                  </a:rPr>
                  <a:t> 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9.78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10</a:t>
                </a:r>
                <a:r>
                  <a:rPr lang="en-US" dirty="0">
                    <a:latin typeface="Cambria Math"/>
                    <a:ea typeface="Cambria Math"/>
                  </a:rPr>
                  <a:t>𝛍</a:t>
                </a:r>
                <a:r>
                  <a:rPr lang="en-US" i="1" dirty="0">
                    <a:latin typeface="Cambria Math"/>
                    <a:ea typeface="Cambria Math"/>
                  </a:rPr>
                  <a:t>m</a:t>
                </a:r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0"/>
            <a:ext cx="9144000" cy="6830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u="sng" dirty="0" smtClean="0"/>
              <a:t>MANUFACTURING – Classifications</a:t>
            </a:r>
          </a:p>
          <a:p>
            <a:pPr marL="0" indent="0">
              <a:buNone/>
            </a:pPr>
            <a:r>
              <a:rPr lang="en-US" sz="3200" dirty="0" smtClean="0"/>
              <a:t>Primary Manufacturing</a:t>
            </a:r>
          </a:p>
          <a:p>
            <a:pPr marL="0" indent="0">
              <a:buNone/>
            </a:pPr>
            <a:r>
              <a:rPr lang="en-US" sz="3200" dirty="0" smtClean="0"/>
              <a:t>To impact basic shape and size</a:t>
            </a:r>
          </a:p>
          <a:p>
            <a:pPr>
              <a:buFontTx/>
              <a:buChar char="-"/>
            </a:pPr>
            <a:r>
              <a:rPr lang="en-US" sz="3200" dirty="0" smtClean="0"/>
              <a:t>Liquid stage forming processes-casting</a:t>
            </a:r>
          </a:p>
          <a:p>
            <a:pPr>
              <a:buFontTx/>
              <a:buChar char="-"/>
            </a:pPr>
            <a:r>
              <a:rPr lang="en-US" sz="3200" dirty="0" smtClean="0"/>
              <a:t>Solid stage forming processes</a:t>
            </a:r>
          </a:p>
          <a:p>
            <a:pPr lvl="1">
              <a:buFontTx/>
              <a:buChar char="-"/>
            </a:pPr>
            <a:r>
              <a:rPr lang="en-US" sz="2800" dirty="0" smtClean="0"/>
              <a:t>All metal working processes- forging, rolling, extrusion, etc.</a:t>
            </a:r>
          </a:p>
          <a:p>
            <a:pPr>
              <a:buFontTx/>
              <a:buChar char="-"/>
            </a:pPr>
            <a:r>
              <a:rPr lang="en-US" sz="3200" dirty="0" smtClean="0"/>
              <a:t>Power stage forming processes- power metallurgy</a:t>
            </a:r>
          </a:p>
          <a:p>
            <a:pPr marL="0" indent="0">
              <a:buNone/>
            </a:pPr>
            <a:r>
              <a:rPr lang="en-US" sz="3200" dirty="0" smtClean="0"/>
              <a:t>Secondary Manufacturing</a:t>
            </a:r>
          </a:p>
          <a:p>
            <a:pPr>
              <a:buFontTx/>
              <a:buChar char="-"/>
            </a:pPr>
            <a:r>
              <a:rPr lang="en-US" sz="3200" dirty="0" smtClean="0"/>
              <a:t>To impart final shape and size with tight control on dimension and shape </a:t>
            </a:r>
          </a:p>
          <a:p>
            <a:pPr lvl="1">
              <a:buFontTx/>
              <a:buChar char="-"/>
            </a:pPr>
            <a:r>
              <a:rPr lang="en-US" sz="2800" dirty="0" smtClean="0"/>
              <a:t>Mostly material removal processes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172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CONVENTIONAL MACHINING PROCESSES (milling, turning, broaching etc.)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79637"/>
            <a:ext cx="8458200" cy="4525963"/>
          </a:xfrm>
        </p:spPr>
        <p:txBody>
          <a:bodyPr>
            <a:noAutofit/>
          </a:bodyPr>
          <a:lstStyle/>
          <a:p>
            <a:r>
              <a:rPr lang="en-US" sz="3200" dirty="0" smtClean="0"/>
              <a:t>Material removal due to application of cutting forces</a:t>
            </a:r>
          </a:p>
          <a:p>
            <a:r>
              <a:rPr lang="en-US" sz="3200" dirty="0" smtClean="0"/>
              <a:t>Energy domain- mechanical</a:t>
            </a:r>
          </a:p>
          <a:p>
            <a:r>
              <a:rPr lang="en-US" sz="3200" dirty="0" smtClean="0"/>
              <a:t>Macroscopic chip</a:t>
            </a:r>
          </a:p>
          <a:p>
            <a:r>
              <a:rPr lang="en-US" sz="3200" dirty="0" smtClean="0"/>
              <a:t>Chip formation due to shear deformation</a:t>
            </a:r>
          </a:p>
          <a:p>
            <a:r>
              <a:rPr lang="en-US" sz="3200" dirty="0" smtClean="0"/>
              <a:t>Cutting tool is harder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02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 Characteristics of conventional machining, job giving rotation, tool giving feed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t="27327" r="43472" b="24237"/>
          <a:stretch/>
        </p:blipFill>
        <p:spPr bwMode="auto">
          <a:xfrm>
            <a:off x="533400" y="1991605"/>
            <a:ext cx="7162800" cy="494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3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u="sng" dirty="0" smtClean="0"/>
              <a:t>Characteristics of NON- TRADITIONAL MACHINING PROCESSES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9144000" cy="5562600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 smtClean="0"/>
              <a:t>Material removal – chip formation or even no chip formation</a:t>
            </a:r>
          </a:p>
          <a:p>
            <a:pPr lvl="1">
              <a:buFontTx/>
              <a:buChar char="-"/>
            </a:pPr>
            <a:r>
              <a:rPr lang="en-US" sz="12400" dirty="0" smtClean="0"/>
              <a:t>AJM- microscopic size</a:t>
            </a:r>
          </a:p>
          <a:p>
            <a:pPr lvl="1">
              <a:buFontTx/>
              <a:buChar char="-"/>
            </a:pPr>
            <a:r>
              <a:rPr lang="en-US" sz="12400" dirty="0" smtClean="0"/>
              <a:t>ECM- electrochemical dissolution at atomic level</a:t>
            </a:r>
          </a:p>
          <a:p>
            <a:r>
              <a:rPr lang="en-US" sz="12800" dirty="0" smtClean="0"/>
              <a:t>Physical tool- may be absent</a:t>
            </a:r>
          </a:p>
          <a:p>
            <a:pPr lvl="1">
              <a:buFontTx/>
              <a:buChar char="-"/>
            </a:pPr>
            <a:r>
              <a:rPr lang="en-US" sz="12400" dirty="0" smtClean="0"/>
              <a:t>LBM, machining is carried out by laser beam</a:t>
            </a:r>
          </a:p>
          <a:p>
            <a:pPr lvl="1">
              <a:buFontTx/>
              <a:buChar char="-"/>
            </a:pPr>
            <a:r>
              <a:rPr lang="en-US" sz="12400" dirty="0" smtClean="0"/>
              <a:t>WJM, machining is done  by a high pressure water jet</a:t>
            </a:r>
          </a:p>
          <a:p>
            <a:pPr lvl="1">
              <a:buFontTx/>
              <a:buChar char="-"/>
            </a:pPr>
            <a:r>
              <a:rPr lang="en-US" sz="12400" dirty="0" smtClean="0"/>
              <a:t>EDM, a physical tool is very much required</a:t>
            </a:r>
          </a:p>
          <a:p>
            <a:pPr lvl="1">
              <a:buFontTx/>
              <a:buChar char="-"/>
            </a:pPr>
            <a:r>
              <a:rPr lang="en-US" sz="12400" dirty="0" smtClean="0"/>
              <a:t>ECM, similarly requires a tool</a:t>
            </a:r>
          </a:p>
          <a:p>
            <a:pPr marL="0" indent="0">
              <a:buNone/>
            </a:pPr>
            <a:r>
              <a:rPr lang="en-US" sz="1400" dirty="0" smtClean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5059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NON- TRADITIONAL MACHINING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371600"/>
            <a:ext cx="8991600" cy="5334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Tool need not be harder than the work piece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EDM, copper is used as the tool material to machine hardened steels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Energy domain- not necessarily mechanical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 different energy domains for machining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USM,AJM,WJM mechanical energy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EDM, electro-thermal energy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61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sng" dirty="0" smtClean="0"/>
              <a:t>CLASSIFICATION OF NTM PROCESSES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82" y="1219200"/>
            <a:ext cx="9123218" cy="5638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Mechanical Processes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Abrasive Jet Machining (AJM)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Ultrasonic Machining (USM)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Water Jet Machining (WJM)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Abrasive Water Jet  Machining (AWJM)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Electrochemical Processes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Electrochemical Machining (ECM)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Electro Chemical Grinding (ECG)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Electro Jet Drilling (EJD)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649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1547</Words>
  <Application>Microsoft Office PowerPoint</Application>
  <PresentationFormat>On-screen Show (4:3)</PresentationFormat>
  <Paragraphs>207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NTM: ABRASIVE WATER JET MACHINING</vt:lpstr>
      <vt:lpstr>PowerPoint Presentation</vt:lpstr>
      <vt:lpstr>PowerPoint Presentation</vt:lpstr>
      <vt:lpstr>PowerPoint Presentation</vt:lpstr>
      <vt:lpstr>CONVENTIONAL MACHINING PROCESSES (milling, turning, broaching etc.)</vt:lpstr>
      <vt:lpstr>5 Characteristics of conventional machining, job giving rotation, tool giving feed</vt:lpstr>
      <vt:lpstr>Characteristics of NON- TRADITIONAL MACHINING PROCESSES</vt:lpstr>
      <vt:lpstr>NON- TRADITIONAL MACHINING PROCESSES</vt:lpstr>
      <vt:lpstr>CLASSIFICATION OF NTM PROCESSES</vt:lpstr>
      <vt:lpstr>PowerPoint Presentation</vt:lpstr>
      <vt:lpstr>WHY THE NEED FOR NTM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VARIABLES</vt:lpstr>
      <vt:lpstr>PROCESS VARIABLES</vt:lpstr>
      <vt:lpstr>MODELING OF MATERIAL REMOVAL IN AJM</vt:lpstr>
      <vt:lpstr>Single impact material removal</vt:lpstr>
      <vt:lpstr>MODELING OF MMR IN AJM</vt:lpstr>
      <vt:lpstr>MODELING OF MMR in AJM </vt:lpstr>
      <vt:lpstr>MATERIAL REMOVAL RATE</vt:lpstr>
      <vt:lpstr>Volume of material removed in a single impact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QUIZ</vt:lpstr>
      <vt:lpstr>QUIZ</vt:lpstr>
      <vt:lpstr>Solved problem - 1</vt:lpstr>
      <vt:lpstr>Solved problem - 2</vt:lpstr>
      <vt:lpstr>Solved problem – cont.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NTM: ABRASIVE WATER JET MACHINING</dc:title>
  <dc:creator>Dr Takyi</dc:creator>
  <cp:lastModifiedBy>kesy15</cp:lastModifiedBy>
  <cp:revision>98</cp:revision>
  <dcterms:created xsi:type="dcterms:W3CDTF">2015-03-03T00:05:07Z</dcterms:created>
  <dcterms:modified xsi:type="dcterms:W3CDTF">2015-03-17T04:35:07Z</dcterms:modified>
</cp:coreProperties>
</file>